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6" r:id="rId4"/>
  </p:sldMasterIdLst>
  <p:notesMasterIdLst>
    <p:notesMasterId r:id="rId33"/>
  </p:notesMasterIdLst>
  <p:handoutMasterIdLst>
    <p:handoutMasterId r:id="rId34"/>
  </p:handoutMasterIdLst>
  <p:sldIdLst>
    <p:sldId id="340" r:id="rId5"/>
    <p:sldId id="361" r:id="rId6"/>
    <p:sldId id="338" r:id="rId7"/>
    <p:sldId id="335" r:id="rId8"/>
    <p:sldId id="261" r:id="rId9"/>
    <p:sldId id="339" r:id="rId10"/>
    <p:sldId id="358" r:id="rId11"/>
    <p:sldId id="331" r:id="rId12"/>
    <p:sldId id="360" r:id="rId13"/>
    <p:sldId id="301" r:id="rId14"/>
    <p:sldId id="357" r:id="rId15"/>
    <p:sldId id="353" r:id="rId16"/>
    <p:sldId id="333" r:id="rId17"/>
    <p:sldId id="273" r:id="rId18"/>
    <p:sldId id="264" r:id="rId19"/>
    <p:sldId id="341" r:id="rId20"/>
    <p:sldId id="287" r:id="rId21"/>
    <p:sldId id="275" r:id="rId22"/>
    <p:sldId id="274" r:id="rId23"/>
    <p:sldId id="276" r:id="rId24"/>
    <p:sldId id="343" r:id="rId25"/>
    <p:sldId id="286" r:id="rId26"/>
    <p:sldId id="278" r:id="rId27"/>
    <p:sldId id="346" r:id="rId28"/>
    <p:sldId id="279" r:id="rId29"/>
    <p:sldId id="359" r:id="rId30"/>
    <p:sldId id="355" r:id="rId31"/>
    <p:sldId id="285" r:id="rId32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FFFFFF"/>
    <a:srgbClr val="6600FF"/>
    <a:srgbClr val="FF6699"/>
    <a:srgbClr val="006400"/>
    <a:srgbClr val="FFFF66"/>
    <a:srgbClr val="FF9900"/>
    <a:srgbClr val="99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40" autoAdjust="0"/>
    <p:restoredTop sz="94728" autoAdjust="0"/>
  </p:normalViewPr>
  <p:slideViewPr>
    <p:cSldViewPr>
      <p:cViewPr varScale="1">
        <p:scale>
          <a:sx n="78" d="100"/>
          <a:sy n="78" d="100"/>
        </p:scale>
        <p:origin x="1776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0" y="-78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59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defTabSz="9383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93" y="0"/>
            <a:ext cx="297100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algn="r" defTabSz="9383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958"/>
            <a:ext cx="297259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b" anchorCtr="0" compatLnSpc="1">
            <a:prstTxWarp prst="textNoShape">
              <a:avLst/>
            </a:prstTxWarp>
          </a:bodyPr>
          <a:lstStyle>
            <a:lvl1pPr defTabSz="9383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93" y="8773958"/>
            <a:ext cx="297100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87FD6B9E-07B2-481C-A651-CAC72C816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8411" cy="455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 defTabSz="90794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246" y="0"/>
            <a:ext cx="2988411" cy="455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 algn="r" defTabSz="90794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68103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000" y="4398807"/>
            <a:ext cx="5076659" cy="4170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96037"/>
            <a:ext cx="2988411" cy="4542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 defTabSz="90794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246" y="8796037"/>
            <a:ext cx="2988411" cy="4542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12B05F9B-6973-46D6-9745-18D837305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29095-45F8-4CBC-9B98-52E0A4556D3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F2E17-8321-4095-A1E7-4B7027A64F5B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FF37A8-1443-4EB7-A7D5-550832AEF54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B72779-8674-42CB-BC15-2A0280A5013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43280-3134-4C0C-B218-398F0C6E647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1CC33A-C2B8-4206-AAC3-0E3F16944783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9528EA-B74D-4D31-B590-A6B597D8D66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7E6606-FA68-40D4-9473-4C643549BD9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6678E-57B1-42B6-935D-011519D2E83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526CB1-CC69-48C9-B230-FE1909B2E49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046AF-4CA1-4F6B-9542-E5547AA0A73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0227B-4697-4BCF-A3EA-57A463E0AFE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D235E-44B7-4ABD-B79C-B9A347A42B8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2533F7-81BD-439A-AD28-46EB9872B5E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2977DC-D071-4FAD-B97A-3A9B22F7C48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0563"/>
            <a:ext cx="4619625" cy="3465512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766"/>
            <a:ext cx="5029200" cy="41574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F75B-A026-4C0D-89CA-8D8F8E859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73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BC03-EE83-4738-A139-3B80668F4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411F-CD79-4069-AD8C-A168176D7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6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F2A6-F50F-4B34-ACF4-A637A68C7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B9D7-1750-4A54-BB32-869FB0F93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C66D-5EF5-46AA-8B6A-FDF541FEA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8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F36A-6DDB-4675-BEC5-ED23DD4B1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6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9C15-03F0-49F2-9AD0-90338C144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1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D7CB-6A35-4188-AF7B-9E9194CCD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38A0-6ECB-4CE6-99FE-1B1DD27ED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71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F02F-6A82-4CA3-96DA-847BD0B92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3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27513B76-F2FC-4444-AA8D-6FC95A694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75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.ncaa.org/ecwr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nell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icasaweb.google.com/charlesperryhebard/AdmissionsTou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dvsd.or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itary.com/news/article/army-news/strykers-gear-up-for-new-afghan-mission.html?col=118603236911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a01001022.schoolwires.net/Page/47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rcNC95ymF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368425" y="1114425"/>
            <a:ext cx="6477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  <a:latin typeface="Tahoma" panose="020B0604030504040204" pitchFamily="34" charset="0"/>
              </a:rPr>
              <a:t>Welcome Parents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7200" b="1" dirty="0">
                <a:solidFill>
                  <a:srgbClr val="FF0000"/>
                </a:solidFill>
                <a:latin typeface="Tahoma" panose="020B0604030504040204" pitchFamily="34" charset="0"/>
              </a:rPr>
              <a:t>Class of 2025</a:t>
            </a:r>
          </a:p>
        </p:txBody>
      </p:sp>
      <p:pic>
        <p:nvPicPr>
          <p:cNvPr id="1026" name="Picture 2" descr="Delaware Valley School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3811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7146925" y="41910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 u="sng">
              <a:solidFill>
                <a:srgbClr val="FFC000"/>
              </a:solidFill>
            </a:endParaRPr>
          </a:p>
        </p:txBody>
      </p:sp>
      <p:sp>
        <p:nvSpPr>
          <p:cNvPr id="15363" name="WordArt 9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1054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LOOK AT IT! WEBSITES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3" y="1143000"/>
            <a:ext cx="7564437" cy="5257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www.collegeboard.org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www.actstudent.org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www.educationplanner.com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www.petersons.com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www.collegenet.com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www.fastweb.com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www.march2success.com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FFFF"/>
                </a:solidFill>
              </a:rPr>
              <a:t>http://connection.Naviance.com/delawarevhs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FFFFFF"/>
                </a:solidFill>
              </a:rPr>
              <a:t>https://www.fairopportunityproject.org/#guides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FFFFFF"/>
                </a:solidFill>
              </a:rPr>
              <a:t>https://pa01001022.schoolwires.net/Page/470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alt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NCAA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hlinkClick r:id="rId2"/>
              </a:rPr>
              <a:t>https://web3.ncaa.org/ecwr3/</a:t>
            </a: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3600" dirty="0"/>
              <a:t>Communicate with coach regarding athletics and counselor regarding eligibility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ahoma" panose="020B0604030504040204" pitchFamily="34" charset="0"/>
              </a:rPr>
              <a:t>Early Decision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181600" y="16764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ahoma" panose="020B0604030504040204" pitchFamily="34" charset="0"/>
              </a:rPr>
              <a:t>Early Action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latin typeface="Tahoma" panose="020B0604030504040204" pitchFamily="34" charset="0"/>
              </a:rPr>
              <a:t>Regular Decision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810000" y="37338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B0F0"/>
                </a:solidFill>
                <a:latin typeface="Tahoma" panose="020B0604030504040204" pitchFamily="34" charset="0"/>
              </a:rPr>
              <a:t>Open Admission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562600" y="57150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Wait List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81000" y="47244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92D050"/>
                </a:solidFill>
                <a:latin typeface="Tahoma" panose="020B0604030504040204" pitchFamily="34" charset="0"/>
              </a:rPr>
              <a:t>Rolling Admission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29200" y="62484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>
                <a:solidFill>
                  <a:srgbClr val="FF3300"/>
                </a:solidFill>
                <a:hlinkClick r:id="rId3"/>
              </a:rPr>
              <a:t>www.commonapp.org</a:t>
            </a:r>
            <a:endParaRPr lang="en-US" altLang="en-US" sz="2800" u="sng">
              <a:solidFill>
                <a:srgbClr val="FF3300"/>
              </a:solidFill>
            </a:endParaRPr>
          </a:p>
        </p:txBody>
      </p:sp>
      <p:pic>
        <p:nvPicPr>
          <p:cNvPr id="19459" name="Picture 56" descr="AppsOnl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600"/>
            <a:ext cx="4800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47650" y="2209800"/>
            <a:ext cx="8743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Common App / Naviance Account Matching - </a:t>
            </a:r>
            <a:r>
              <a:rPr lang="en-US" altLang="en-US"/>
              <a:t>In order to match your Family Connection and Common App accounts, you need to do the following:</a:t>
            </a:r>
          </a:p>
          <a:p>
            <a:endParaRPr lang="en-US" altLang="en-US"/>
          </a:p>
          <a:p>
            <a:r>
              <a:rPr lang="en-US" altLang="en-US" b="1"/>
              <a:t>Step 1</a:t>
            </a:r>
            <a:r>
              <a:rPr lang="en-US" altLang="en-US"/>
              <a:t> - Create a Common App account on Common App Online </a:t>
            </a:r>
          </a:p>
          <a:p>
            <a:r>
              <a:rPr lang="en-US" altLang="en-US" b="1"/>
              <a:t>Step 2</a:t>
            </a:r>
            <a:r>
              <a:rPr lang="en-US" altLang="en-US"/>
              <a:t> - Sign the CA FERPA Waiver &amp; Authorization on Common App Online </a:t>
            </a:r>
          </a:p>
          <a:p>
            <a:endParaRPr lang="en-US" altLang="en-US"/>
          </a:p>
          <a:p>
            <a:r>
              <a:rPr lang="en-US" altLang="en-US"/>
              <a:t>NOTE: To avoid issues with matching, be consistent and careful when entering identifying information on your Common App (DOB and full legal name- do not use nicknames).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685800" y="8382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APPLICATION DO’S &amp; DON’TS</a:t>
            </a: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295400" y="1479550"/>
            <a:ext cx="6781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Sign on to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– Do this first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Follow directions- See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handout or watch “DV Counselors College Process Presentation” on our website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Watch deadlines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Use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to request: Transcripts, Mid-year reports, Final transcripts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Please note –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is not for applying- it is for securely sending your supporting documents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676400" y="5105400"/>
            <a:ext cx="571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 dirty="0"/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3200" b="1" dirty="0"/>
              <a:t>Keep Guidance Informed!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2">
                    <a:lumMod val="50000"/>
                  </a:schemeClr>
                </a:solidFill>
              </a:rPr>
              <a:t>Completed Application Must Include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application – Common App, School Website, 	or Paper Version. Indicate which on Naviance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Transcript Request through Naviance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</a:rPr>
              <a:t>All letters of recommendations through Naviance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</a:rPr>
              <a:t>Essay - IF NEEDED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</a:rPr>
              <a:t>Payment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</a:rPr>
              <a:t>Send official score report to college directly from    	testing entity (SAT, ACT)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</a:rPr>
              <a:t>If music conservatory – audition required. Communicate with music teacher!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400" b="1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850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5050"/>
                </a:solidFill>
                <a:latin typeface="Tahoma" panose="020B0604030504040204" pitchFamily="34" charset="0"/>
              </a:rPr>
              <a:t>Your Transcript Includes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306388" y="1447800"/>
            <a:ext cx="5586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ahoma" panose="020B0604030504040204" pitchFamily="34" charset="0"/>
              </a:rPr>
              <a:t>Class Rank</a:t>
            </a:r>
          </a:p>
        </p:txBody>
      </p:sp>
      <p:sp>
        <p:nvSpPr>
          <p:cNvPr id="219174" name="Text Box 38"/>
          <p:cNvSpPr txBox="1">
            <a:spLocks noChangeArrowheads="1"/>
          </p:cNvSpPr>
          <p:nvPr/>
        </p:nvSpPr>
        <p:spPr bwMode="auto">
          <a:xfrm>
            <a:off x="457200" y="2894013"/>
            <a:ext cx="815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ahoma" panose="020B0604030504040204" pitchFamily="34" charset="0"/>
              </a:rPr>
              <a:t>GPA – Weighted 4.0 Scale</a:t>
            </a: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430213" y="3817938"/>
            <a:ext cx="810418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Historical Grade Listing 9</a:t>
            </a:r>
            <a:r>
              <a:rPr lang="en-US" altLang="en-US" sz="4400" b="1" baseline="30000" dirty="0">
                <a:solidFill>
                  <a:schemeClr val="bg1"/>
                </a:solidFill>
                <a:latin typeface="Tahoma" panose="020B0604030504040204" pitchFamily="34" charset="0"/>
              </a:rPr>
              <a:t>th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 – 12</a:t>
            </a:r>
            <a:r>
              <a:rPr lang="en-US" altLang="en-US" sz="4400" b="1" baseline="30000" dirty="0">
                <a:solidFill>
                  <a:schemeClr val="bg1"/>
                </a:solidFill>
                <a:latin typeface="Tahoma" panose="020B0604030504040204" pitchFamily="34" charset="0"/>
              </a:rPr>
              <a:t>th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 completed courses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* Does not include SAT Scores</a:t>
            </a:r>
          </a:p>
        </p:txBody>
      </p:sp>
      <p:sp>
        <p:nvSpPr>
          <p:cNvPr id="219181" name="Text Box 45"/>
          <p:cNvSpPr txBox="1">
            <a:spLocks noChangeArrowheads="1"/>
          </p:cNvSpPr>
          <p:nvPr/>
        </p:nvSpPr>
        <p:spPr bwMode="auto">
          <a:xfrm>
            <a:off x="457201" y="2252663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/>
              <a:t>Class of 2025  293 students ranked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73" grpId="0"/>
      <p:bldP spid="219174" grpId="0"/>
      <p:bldP spid="219175" grpId="0"/>
      <p:bldP spid="2191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6699"/>
                </a:solidFill>
              </a:rPr>
              <a:t>COLLEGE VISITS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381000" y="1981200"/>
            <a:ext cx="647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spcBef>
                <a:spcPct val="50000"/>
              </a:spcBef>
              <a:buFontTx/>
              <a:buChar char="•"/>
            </a:pPr>
            <a:r>
              <a:rPr lang="en-US" altLang="en-US" sz="4000" b="1" dirty="0"/>
              <a:t>Be prompt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-533400" y="2865438"/>
            <a:ext cx="517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>
              <a:spcBef>
                <a:spcPct val="50000"/>
              </a:spcBef>
              <a:buFontTx/>
              <a:buChar char="•"/>
            </a:pPr>
            <a:r>
              <a:rPr lang="en-US" altLang="en-US" sz="4000" b="1"/>
              <a:t>Tour campus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-533400" y="3659188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>
              <a:spcBef>
                <a:spcPct val="50000"/>
              </a:spcBef>
              <a:buFontTx/>
              <a:buChar char="•"/>
            </a:pPr>
            <a:r>
              <a:rPr lang="en-US" altLang="en-US" sz="4000" b="1" dirty="0"/>
              <a:t>Ask questions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-381000" y="4527550"/>
            <a:ext cx="994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spcBef>
                <a:spcPct val="50000"/>
              </a:spcBef>
              <a:buFontTx/>
              <a:buChar char="•"/>
            </a:pPr>
            <a:r>
              <a:rPr lang="en-US" altLang="en-US" sz="4000" b="1" dirty="0"/>
              <a:t>Ask about financial aid</a:t>
            </a:r>
          </a:p>
        </p:txBody>
      </p:sp>
      <p:pic>
        <p:nvPicPr>
          <p:cNvPr id="26631" name="Picture 7" descr="04Gib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1910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825829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67200" y="609600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5050"/>
                </a:solidFill>
              </a:rPr>
              <a:t>CAMPUS TOUR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257800" y="18288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5050"/>
                </a:solidFill>
                <a:hlinkClick r:id="rId3"/>
              </a:rPr>
              <a:t>Check out -</a:t>
            </a:r>
            <a:endParaRPr lang="en-US" altLang="en-US" sz="2800" b="1">
              <a:solidFill>
                <a:srgbClr val="FF505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79248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Library			Dining Hall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Sit in on class		Residence Halls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Science Labs		Surrounding 	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Computer Centers           Community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Sports Facilities	Language Labs	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		Office of Disability Services</a:t>
            </a:r>
          </a:p>
        </p:txBody>
      </p:sp>
      <p:pic>
        <p:nvPicPr>
          <p:cNvPr id="28677" name="Picture 6" descr="A professor and a student work out a math problem at the black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5050"/>
                </a:solidFill>
              </a:rPr>
              <a:t>COLLEGE VISITS DURING SCHOOL YEAR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" y="1371600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Going to a college? Bring a note to be signed by counselor prior to visit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Check out colleges in the cafeteria</a:t>
            </a:r>
          </a:p>
          <a:p>
            <a:pPr marL="742950" lvl="1" indent="0">
              <a:spcBef>
                <a:spcPct val="50000"/>
              </a:spcBef>
            </a:pPr>
            <a:endParaRPr lang="en-US" altLang="en-US" sz="2400" b="1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62484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Pennsylvania Association for College Admission Counseling (PACAC) Virtual College Fairs: https://www.pacac.org/college-fairs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Continue to check our guidance website under College Fairs and Open Houses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i="1" dirty="0"/>
              <a:t>Look for virtual visits/Open   	House options</a:t>
            </a:r>
          </a:p>
          <a:p>
            <a:pPr marL="0" indent="0">
              <a:spcBef>
                <a:spcPct val="50000"/>
              </a:spcBef>
            </a:pPr>
            <a:br>
              <a:rPr lang="en-US" altLang="en-US" sz="2800" dirty="0"/>
            </a:br>
            <a:endParaRPr lang="en-US" altLang="en-US" sz="2800" b="1" dirty="0"/>
          </a:p>
        </p:txBody>
      </p:sp>
      <p:pic>
        <p:nvPicPr>
          <p:cNvPr id="30725" name="Picture 10" descr="AdmissionsTou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A4D59-E323-1121-C706-6CE129DBD79E}"/>
              </a:ext>
            </a:extLst>
          </p:cNvPr>
          <p:cNvSpPr txBox="1"/>
          <p:nvPr/>
        </p:nvSpPr>
        <p:spPr>
          <a:xfrm>
            <a:off x="-5862" y="1228397"/>
            <a:ext cx="891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How to find the DV Guidance website</a:t>
            </a:r>
          </a:p>
          <a:p>
            <a:pPr marL="342900" indent="-342900" algn="ctr">
              <a:buAutoNum type="arabicPeriod"/>
            </a:pPr>
            <a:r>
              <a:rPr lang="en-US" sz="2800" dirty="0"/>
              <a:t>Go to </a:t>
            </a:r>
            <a:r>
              <a:rPr lang="en-US" sz="2800" dirty="0">
                <a:hlinkClick r:id="rId2" action="ppaction://hlinkfile"/>
              </a:rPr>
              <a:t>dvsd.org </a:t>
            </a:r>
            <a:r>
              <a:rPr lang="en-US" sz="2800" dirty="0"/>
              <a:t>and click on “District Schools”</a:t>
            </a:r>
          </a:p>
          <a:p>
            <a:pPr marL="342900" indent="-342900" algn="ctr">
              <a:buAutoNum type="arabicPeriod"/>
            </a:pPr>
            <a:r>
              <a:rPr lang="en-US" sz="2800" dirty="0"/>
              <a:t>Find “Delaware Valley High School”</a:t>
            </a:r>
          </a:p>
          <a:p>
            <a:pPr marL="342900" indent="-342900" algn="ctr">
              <a:buAutoNum type="arabicPeriod"/>
            </a:pPr>
            <a:r>
              <a:rPr lang="en-US" sz="2800" dirty="0"/>
              <a:t>On the menu at the top of the screen, select </a:t>
            </a:r>
            <a:r>
              <a:rPr lang="en-US" sz="2800" i="1" dirty="0"/>
              <a:t>Departments</a:t>
            </a:r>
          </a:p>
          <a:p>
            <a:pPr marL="342900" indent="-342900" algn="ctr">
              <a:buAutoNum type="arabicPeriod"/>
            </a:pPr>
            <a:r>
              <a:rPr lang="en-US" sz="2800" dirty="0"/>
              <a:t>Select </a:t>
            </a:r>
            <a:r>
              <a:rPr lang="en-US" sz="2800" i="1" dirty="0"/>
              <a:t>Guidance</a:t>
            </a:r>
          </a:p>
          <a:p>
            <a:pPr marL="342900" indent="-342900" algn="ctr">
              <a:buAutoNum type="arabicPeriod"/>
            </a:pPr>
            <a:r>
              <a:rPr lang="en-US" sz="2800" dirty="0"/>
              <a:t>See the tab to the left titled </a:t>
            </a:r>
            <a:r>
              <a:rPr lang="en-US" sz="2800" b="1" dirty="0"/>
              <a:t>“College Information” </a:t>
            </a:r>
            <a:r>
              <a:rPr lang="en-US" sz="2800" dirty="0"/>
              <a:t>for timelines, instructions on how to apply to college, use Naviance, how to search colleges, FAFSA information, and more </a:t>
            </a:r>
          </a:p>
        </p:txBody>
      </p:sp>
    </p:spTree>
    <p:extLst>
      <p:ext uri="{BB962C8B-B14F-4D97-AF65-F5344CB8AC3E}">
        <p14:creationId xmlns:p14="http://schemas.microsoft.com/office/powerpoint/2010/main" val="410380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6400"/>
                </a:solidFill>
              </a:rPr>
              <a:t>PAYING FOR COLLEGE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235075"/>
            <a:ext cx="6477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/>
          </a:p>
          <a:p>
            <a:pPr>
              <a:spcBef>
                <a:spcPct val="50000"/>
              </a:spcBef>
            </a:pPr>
            <a:r>
              <a:rPr lang="en-US" altLang="en-US" sz="2800" b="1"/>
              <a:t>Types of Financial Aid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Scholarships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Grants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Loans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Work Grants &amp; Work Study Programs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pic>
        <p:nvPicPr>
          <p:cNvPr id="32772" name="Picture 7" descr="MPj040560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135">
            <a:off x="6070600" y="1633538"/>
            <a:ext cx="2905125" cy="4343400"/>
          </a:xfrm>
          <a:prstGeom prst="rect">
            <a:avLst/>
          </a:prstGeom>
          <a:solidFill>
            <a:srgbClr val="463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62000" y="5791200"/>
            <a:ext cx="794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FF00"/>
                </a:solidFill>
                <a:latin typeface="Tahoma" panose="020B0604030504040204" pitchFamily="34" charset="0"/>
              </a:rPr>
              <a:t>www.fafsa.ed.gov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76400" y="2057400"/>
            <a:ext cx="6172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DVHS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Financial Aid Night</a:t>
            </a:r>
          </a:p>
          <a:p>
            <a:pPr algn="ctr">
              <a:spcBef>
                <a:spcPct val="50000"/>
              </a:spcBef>
            </a:pPr>
            <a:endParaRPr lang="en-US" altLang="en-US" sz="40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 </a:t>
            </a:r>
            <a:r>
              <a:rPr lang="en-US" altLang="en-US" sz="4000" b="1">
                <a:solidFill>
                  <a:srgbClr val="111111"/>
                </a:solidFill>
              </a:rPr>
              <a:t>January 2007</a:t>
            </a:r>
            <a:endParaRPr lang="en-US" altLang="en-US" sz="2800" b="1">
              <a:solidFill>
                <a:srgbClr val="111111"/>
              </a:solidFill>
            </a:endParaRPr>
          </a:p>
        </p:txBody>
      </p:sp>
      <p:pic>
        <p:nvPicPr>
          <p:cNvPr id="34819" name="Picture 3" descr="MPj040030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153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111111"/>
                </a:solidFill>
                <a:latin typeface="Tahoma" panose="020B0604030504040204" pitchFamily="34" charset="0"/>
              </a:rPr>
              <a:t>DVHS</a:t>
            </a:r>
          </a:p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111111"/>
                </a:solidFill>
                <a:latin typeface="Tahoma" panose="020B0604030504040204" pitchFamily="34" charset="0"/>
              </a:rPr>
              <a:t> Financial Aid Night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5244283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ahoma" panose="020B0604030504040204" pitchFamily="34" charset="0"/>
              </a:rPr>
              <a:t>Fall </a:t>
            </a:r>
            <a:r>
              <a:rPr lang="en-US" altLang="en-US" sz="4000" b="1">
                <a:solidFill>
                  <a:srgbClr val="FF3300"/>
                </a:solidFill>
                <a:latin typeface="Tahoma" panose="020B0604030504040204" pitchFamily="34" charset="0"/>
              </a:rPr>
              <a:t>2024- date TBA!</a:t>
            </a:r>
            <a:endParaRPr lang="en-US" altLang="en-US" sz="20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7"/>
          <p:cNvSpPr txBox="1">
            <a:spLocks noChangeArrowheads="1"/>
          </p:cNvSpPr>
          <p:nvPr/>
        </p:nvSpPr>
        <p:spPr bwMode="auto">
          <a:xfrm>
            <a:off x="152400" y="5334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</a:rPr>
              <a:t>LOCAL SCHOLARSHIPS</a:t>
            </a: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1143000" y="2286000"/>
            <a:ext cx="6934200" cy="403187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 Spring of senior year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/>
              <a:t>students will receive  a complete listing of all local scholarships.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 dirty="0"/>
              <a:t> It is the student’s responsibility to get applications in on time.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 dirty="0"/>
              <a:t>Regularly check out Guidance website under “Financial Aid and Scholarships”.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828800" y="609600"/>
            <a:ext cx="556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rgbClr val="002060"/>
                </a:solidFill>
              </a:rPr>
              <a:t>ACADEMIES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629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West Point (Army)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Air Force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Naval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Coast Guard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Merchant Marines</a:t>
            </a:r>
          </a:p>
        </p:txBody>
      </p:sp>
      <p:pic>
        <p:nvPicPr>
          <p:cNvPr id="38916" name="Picture 7" descr="Ring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33850"/>
            <a:ext cx="3810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 descr="U.S. Military Academy at West 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749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U.S. Naval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9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U.S. Air Force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3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 descr="U.S. Coast Guard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0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 descr="U.S. Merchant Marine Academ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4959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38400" y="228600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</a:rPr>
              <a:t>ACADEMIES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You should have a strong GPA and test scores. You should also show strong commitment to athletic and extracurricular activities, leadership, and community involvement.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Show your interest early in high school, especially to your state senator or congressional rep. You will need a nomination from one of them.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You can apply to more than one academy at one time.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You must be a U.S. citizen.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Academy programs are highly challenging on many levels: academic, physical, emotional, and mental. Time management is a significant issue. Not all students thrive.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43000" y="762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ASVAB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-304800" y="1828800"/>
            <a:ext cx="6400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Military exam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8 short tests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No charge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DVHS – February/March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5181600" y="6172200"/>
            <a:ext cx="335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http://www.military.com/ASVAB</a:t>
            </a:r>
          </a:p>
        </p:txBody>
      </p:sp>
      <p:pic>
        <p:nvPicPr>
          <p:cNvPr id="43013" name="Picture 12" descr="Strykers Gear Up for New Afghan Miss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3675"/>
            <a:ext cx="3352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3" descr="ASVAB Testing Pr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667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Additional 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/>
              <a:t>ACT 158 Pathway handout that went home with schedules for reference (also in Parent Night Informational Packet)</a:t>
            </a:r>
          </a:p>
          <a:p>
            <a:r>
              <a:rPr lang="en-US" dirty="0"/>
              <a:t>Easiest way to accomplish is by passing the Keystone Exams</a:t>
            </a:r>
          </a:p>
          <a:p>
            <a:r>
              <a:rPr lang="en-US" dirty="0"/>
              <a:t>Counselors will work with you to determine alternate pathways if this is not accomplished </a:t>
            </a:r>
          </a:p>
          <a:p>
            <a:r>
              <a:rPr lang="en-US" dirty="0"/>
              <a:t>Keep in mind this could require a schedule change or additional testing in order to fulfill these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2"/>
          <p:cNvSpPr txBox="1">
            <a:spLocks noChangeArrowheads="1"/>
          </p:cNvSpPr>
          <p:nvPr/>
        </p:nvSpPr>
        <p:spPr bwMode="auto">
          <a:xfrm rot="1023771">
            <a:off x="6858000" y="1524000"/>
            <a:ext cx="1939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</p:txBody>
      </p:sp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533400" y="457200"/>
            <a:ext cx="81534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5050"/>
                </a:solidFill>
              </a:rPr>
              <a:t>Looking for general info and staying “up to date”?</a:t>
            </a:r>
          </a:p>
          <a:p>
            <a:pPr algn="ctr"/>
            <a:r>
              <a:rPr lang="en-US" altLang="en-US" sz="2800" b="1" dirty="0"/>
              <a:t>Website: </a:t>
            </a:r>
            <a:r>
              <a:rPr lang="en-US" altLang="en-US" sz="2800" b="1" dirty="0">
                <a:hlinkClick r:id="rId2"/>
              </a:rPr>
              <a:t>https://pa01001022.schoolwires.net/Page/470</a:t>
            </a:r>
            <a:endParaRPr lang="en-US" altLang="en-US" sz="2800" b="1" dirty="0"/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b="1" dirty="0"/>
              <a:t>Twitter: @</a:t>
            </a:r>
            <a:r>
              <a:rPr lang="en-US" altLang="en-US" sz="2800" b="1" dirty="0" err="1"/>
              <a:t>DVHSCounselors</a:t>
            </a:r>
            <a:endParaRPr lang="en-US" altLang="en-US" sz="2800" b="1" dirty="0"/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b="1" dirty="0"/>
              <a:t>Instagram:@</a:t>
            </a:r>
            <a:r>
              <a:rPr lang="en-US" altLang="en-US" sz="2800" b="1" dirty="0" err="1"/>
              <a:t>dvhs_counselors</a:t>
            </a:r>
            <a:endParaRPr lang="en-US" altLang="en-US" sz="2800" b="1" dirty="0"/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3600" b="1" dirty="0">
                <a:solidFill>
                  <a:srgbClr val="FF5050"/>
                </a:solidFill>
              </a:rPr>
              <a:t>Specific Questions?</a:t>
            </a:r>
            <a:endParaRPr lang="en-US" altLang="en-US" sz="3600" b="1" dirty="0"/>
          </a:p>
          <a:p>
            <a:pPr algn="ctr"/>
            <a:r>
              <a:rPr lang="en-US" altLang="en-US" sz="3200" b="1" dirty="0"/>
              <a:t>Please contact the appropriate School Counselor.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DVHS 11/12 COUNSELORS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2400" y="1281113"/>
            <a:ext cx="8839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Career Tech Students: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Ms. Cosentino	296-1864	jcosentino@dvsd.org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Last Names Beginning with A-F: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Mrs. Ross		296-1865	crystal.ross@dvsd.org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Last Names Beginning with G-N: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Ms. Blaut 		296-1863	mblaut@dvsd.org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Last Names Beginning with O-Z:</a:t>
            </a:r>
            <a:r>
              <a:rPr lang="en-US" altLang="en-US" sz="2400" dirty="0"/>
              <a:t>			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Mrs. Favorito		296-1866	jfavorito@dvsd.org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		Mrs. Thompson, Secretary	296-1861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 rot="1023771">
            <a:off x="6858000" y="1600200"/>
            <a:ext cx="1939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</p:txBody>
      </p:sp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228600" y="4038600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chemeClr val="tx2"/>
                </a:solidFill>
                <a:latin typeface="Tahoma" panose="020B0604030504040204" pitchFamily="34" charset="0"/>
              </a:rPr>
              <a:t>College or Technical School</a:t>
            </a:r>
          </a:p>
        </p:txBody>
      </p:sp>
      <p:sp>
        <p:nvSpPr>
          <p:cNvPr id="6151" name="Text Box 27"/>
          <p:cNvSpPr txBox="1">
            <a:spLocks noChangeArrowheads="1"/>
          </p:cNvSpPr>
          <p:nvPr/>
        </p:nvSpPr>
        <p:spPr bwMode="auto">
          <a:xfrm>
            <a:off x="0" y="228600"/>
            <a:ext cx="5029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chemeClr val="bg1"/>
                </a:solidFill>
                <a:latin typeface="Tahoma" panose="020B0604030504040204" pitchFamily="34" charset="0"/>
              </a:rPr>
              <a:t>Work</a:t>
            </a:r>
            <a:r>
              <a:rPr lang="en-US" altLang="en-US" b="1" dirty="0">
                <a:solidFill>
                  <a:schemeClr val="bg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6152" name="Text Box 28"/>
          <p:cNvSpPr txBox="1">
            <a:spLocks noChangeArrowheads="1"/>
          </p:cNvSpPr>
          <p:nvPr/>
        </p:nvSpPr>
        <p:spPr bwMode="auto">
          <a:xfrm>
            <a:off x="3581400" y="1752600"/>
            <a:ext cx="5029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latin typeface="Tahoma" panose="020B0604030504040204" pitchFamily="34" charset="0"/>
              </a:rPr>
              <a:t>Military</a:t>
            </a:r>
          </a:p>
        </p:txBody>
      </p:sp>
      <p:pic>
        <p:nvPicPr>
          <p:cNvPr id="1026" name="Picture 2" descr="Image result for work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153"/>
            <a:ext cx="3276600" cy="10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mili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4060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411102"/>
            <a:ext cx="2590800" cy="172405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3" name="Text Box 2057"/>
          <p:cNvSpPr txBox="1">
            <a:spLocks noChangeArrowheads="1"/>
          </p:cNvSpPr>
          <p:nvPr/>
        </p:nvSpPr>
        <p:spPr bwMode="auto">
          <a:xfrm>
            <a:off x="2590800" y="2667000"/>
            <a:ext cx="3717925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5400" b="1" dirty="0"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400" b="1" dirty="0">
                <a:latin typeface="Tahoma" panose="020B0604030504040204" pitchFamily="34" charset="0"/>
              </a:rPr>
              <a:t>ACT Test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ahoma" panose="020B0604030504040204" pitchFamily="34" charset="0"/>
              </a:rPr>
              <a:t>(</a:t>
            </a:r>
            <a:r>
              <a:rPr lang="en-US" sz="2800" dirty="0"/>
              <a:t> English, Math, Reading, and Science)</a:t>
            </a:r>
            <a:endParaRPr lang="en-US" altLang="en-US" sz="2800" b="1" dirty="0">
              <a:latin typeface="Tahoma" panose="020B0604030504040204" pitchFamily="34" charset="0"/>
            </a:endParaRPr>
          </a:p>
        </p:txBody>
      </p:sp>
      <p:sp>
        <p:nvSpPr>
          <p:cNvPr id="7172" name="Text Box 2065"/>
          <p:cNvSpPr txBox="1">
            <a:spLocks noChangeArrowheads="1"/>
          </p:cNvSpPr>
          <p:nvPr/>
        </p:nvSpPr>
        <p:spPr bwMode="auto">
          <a:xfrm>
            <a:off x="609600" y="914400"/>
            <a:ext cx="7848600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dirty="0"/>
              <a:t>SAT Test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/>
              <a:t>(Reading, Writing &amp; Language,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/>
              <a:t>Math -No Calculator &amp; Calculator Sections)</a:t>
            </a:r>
          </a:p>
          <a:p>
            <a:pPr algn="ctr">
              <a:spcBef>
                <a:spcPct val="50000"/>
              </a:spcBef>
            </a:pPr>
            <a:endParaRPr lang="en-US" altLang="en-US" sz="5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0" y="762000"/>
            <a:ext cx="70866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SAT Test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3200" dirty="0"/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May 4, 2024 (register by 4/19)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June 1, 2024 (register by 5/16)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Anticipated test dates: August 24, October 5, and November 2, December 7 2024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66"/>
                </a:solidFill>
              </a:rPr>
              <a:t>To register for the SAT test go to https://www.collegeboard.org</a:t>
            </a:r>
          </a:p>
          <a:p>
            <a:pPr algn="ctr">
              <a:spcBef>
                <a:spcPct val="50000"/>
              </a:spcBef>
            </a:pPr>
            <a:endParaRPr lang="en-US" altLang="en-US" sz="3200" b="1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00100" y="13716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</a:rPr>
              <a:t>   Cost:  $60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09575" y="509588"/>
            <a:ext cx="6172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/>
              <a:t>School Code   </a:t>
            </a:r>
            <a:r>
              <a:rPr lang="en-US" altLang="en-US" sz="4000" b="1">
                <a:solidFill>
                  <a:srgbClr val="FFFF00"/>
                </a:solidFill>
              </a:rPr>
              <a:t>392-635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186113" y="2743200"/>
            <a:ext cx="365760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Upload Photo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078413" y="4572000"/>
            <a:ext cx="3276600" cy="20272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Score Reports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/>
              <a:t>   </a:t>
            </a:r>
            <a:r>
              <a:rPr lang="en-US" altLang="en-US" sz="3600" b="1">
                <a:solidFill>
                  <a:srgbClr val="FF3300"/>
                </a:solidFill>
              </a:rPr>
              <a:t>4 FREE</a:t>
            </a:r>
            <a:endParaRPr lang="en-US" altLang="en-US" sz="3600" b="1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09800" y="1676400"/>
            <a:ext cx="365760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Test Center</a:t>
            </a:r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810000" y="3733800"/>
            <a:ext cx="510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/>
              <a:t>Payment Options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to prepare for the </a:t>
            </a:r>
            <a:r>
              <a:rPr lang="en-US" dirty="0" err="1"/>
              <a:t>sats</a:t>
            </a:r>
            <a:endParaRPr lang="en-US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6294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Take practice tests through collegeboard.org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Download the Daily Practice App for the new SAT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Personalized SAT practice on Khan Academy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/>
              <a:t>SAT Test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Evidence-Based Reading and Writing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FFFF00"/>
                </a:solidFill>
              </a:rPr>
              <a:t>Score   200-800</a:t>
            </a: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Mathematics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FFFF00"/>
                </a:solidFill>
              </a:rPr>
              <a:t>Score   200-800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Understanding Your SAT Score Report">
            <a:hlinkClick r:id="" action="ppaction://media"/>
            <a:extLst>
              <a:ext uri="{FF2B5EF4-FFF2-40B4-BE49-F238E27FC236}">
                <a16:creationId xmlns:a16="http://schemas.microsoft.com/office/drawing/2014/main" id="{CFA596A3-681C-1C2F-16A6-F5B2B45EB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248" y="990600"/>
            <a:ext cx="863150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6033E1CF802E4AB027621BB041860D" ma:contentTypeVersion="13" ma:contentTypeDescription="Create a new document." ma:contentTypeScope="" ma:versionID="06f473efe213f9109d4ce6e52a459d70">
  <xsd:schema xmlns:xsd="http://www.w3.org/2001/XMLSchema" xmlns:xs="http://www.w3.org/2001/XMLSchema" xmlns:p="http://schemas.microsoft.com/office/2006/metadata/properties" xmlns:ns3="db223d0d-6518-4f65-8349-6735fef0d331" xmlns:ns4="deb226ad-9ff3-4fa0-ae54-54cc693cf4da" targetNamespace="http://schemas.microsoft.com/office/2006/metadata/properties" ma:root="true" ma:fieldsID="08a63c3d3d7108dcbfe26b94f5834229" ns3:_="" ns4:_="">
    <xsd:import namespace="db223d0d-6518-4f65-8349-6735fef0d331"/>
    <xsd:import namespace="deb226ad-9ff3-4fa0-ae54-54cc693cf4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23d0d-6518-4f65-8349-6735fef0d3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226ad-9ff3-4fa0-ae54-54cc693cf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223d0d-6518-4f65-8349-6735fef0d331" xsi:nil="true"/>
  </documentManagement>
</p:properties>
</file>

<file path=customXml/itemProps1.xml><?xml version="1.0" encoding="utf-8"?>
<ds:datastoreItem xmlns:ds="http://schemas.openxmlformats.org/officeDocument/2006/customXml" ds:itemID="{50A3F439-F652-4390-BDF9-F297559D7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23d0d-6518-4f65-8349-6735fef0d331"/>
    <ds:schemaRef ds:uri="deb226ad-9ff3-4fa0-ae54-54cc693cf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80AD2C-755F-4E8D-A94B-F6F7004F6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F2D07-2106-46E6-AD27-1A0F917C9712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deb226ad-9ff3-4fa0-ae54-54cc693cf4da"/>
    <ds:schemaRef ds:uri="db223d0d-6518-4f65-8349-6735fef0d33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13234</TotalTime>
  <Words>1130</Words>
  <Application>Microsoft Office PowerPoint</Application>
  <PresentationFormat>On-screen Show (4:3)</PresentationFormat>
  <Paragraphs>191</Paragraphs>
  <Slides>28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prepare for the sats</vt:lpstr>
      <vt:lpstr>PowerPoint Presentation</vt:lpstr>
      <vt:lpstr>PowerPoint Presentation</vt:lpstr>
      <vt:lpstr>LOOK AT IT! WEBSITES</vt:lpstr>
      <vt:lpstr>NCAA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Graduation Requirements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2000 Customer</dc:creator>
  <cp:lastModifiedBy>Jessica Favorito</cp:lastModifiedBy>
  <cp:revision>282</cp:revision>
  <cp:lastPrinted>2024-04-04T18:43:09Z</cp:lastPrinted>
  <dcterms:created xsi:type="dcterms:W3CDTF">2000-03-05T22:52:20Z</dcterms:created>
  <dcterms:modified xsi:type="dcterms:W3CDTF">2024-04-04T18:43:12Z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0x010100616033E1CF802E4AB027621BB041860D</vt:lpwstr>
  </property>
</Properties>
</file>